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1E5DE12-4226-4F9C-844A-C321B0543562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498F5E8-C006-4901-9DE4-E16713E46D96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4357" y="404664"/>
            <a:ext cx="7848872" cy="112488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  <a:latin typeface="Monotype Corsiva" pitchFamily="66" charset="0"/>
              </a:rPr>
              <a:t>Муниципальное автономное дошкольное образовательное учреждение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/>
                <a:latin typeface="Monotype Corsiva" pitchFamily="66" charset="0"/>
              </a:rPr>
              <a:t>«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  <a:latin typeface="Monotype Corsiva" pitchFamily="66" charset="0"/>
              </a:rPr>
              <a:t>Детский сад № 181 комбинированного вида»</a:t>
            </a:r>
            <a:b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/>
                <a:latin typeface="Monotype Corsiva" pitchFamily="66" charset="0"/>
              </a:rPr>
              <a:t> Советского района г. Казани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484784"/>
            <a:ext cx="7992888" cy="482453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lvl="0">
              <a:lnSpc>
                <a:spcPct val="80000"/>
              </a:lnSpc>
              <a:spcBef>
                <a:spcPct val="20000"/>
              </a:spcBef>
              <a:buClr>
                <a:srgbClr val="94C600"/>
              </a:buClr>
              <a:buSzPct val="76000"/>
              <a:defRPr/>
            </a:pPr>
            <a:r>
              <a:rPr lang="ru-RU" sz="1600" b="1" dirty="0" smtClean="0">
                <a:solidFill>
                  <a:srgbClr val="990000"/>
                </a:solidFill>
                <a:latin typeface="Century Gothic"/>
              </a:rPr>
              <a:t>Адрес:</a:t>
            </a:r>
            <a:endParaRPr lang="ru-RU" sz="1600" b="1" u="sng" dirty="0" smtClean="0">
              <a:solidFill>
                <a:srgbClr val="990000"/>
              </a:solidFill>
              <a:latin typeface="Century Gothic"/>
            </a:endParaRPr>
          </a:p>
          <a:p>
            <a:pPr marL="0" lvl="0">
              <a:lnSpc>
                <a:spcPct val="80000"/>
              </a:lnSpc>
              <a:spcBef>
                <a:spcPct val="20000"/>
              </a:spcBef>
              <a:buClr>
                <a:srgbClr val="94C600"/>
              </a:buClr>
              <a:buSzPct val="76000"/>
              <a:defRPr/>
            </a:pPr>
            <a:r>
              <a:rPr lang="ru-RU" sz="1600" b="1" u="sng" dirty="0" smtClean="0">
                <a:solidFill>
                  <a:srgbClr val="990000"/>
                </a:solidFill>
                <a:latin typeface="Century Gothic"/>
              </a:rPr>
              <a:t>420100, Россия, РТ, г. Казань,</a:t>
            </a:r>
          </a:p>
          <a:p>
            <a:pPr marL="0" lvl="0">
              <a:lnSpc>
                <a:spcPct val="80000"/>
              </a:lnSpc>
              <a:spcBef>
                <a:spcPct val="20000"/>
              </a:spcBef>
              <a:buClr>
                <a:srgbClr val="94C600"/>
              </a:buClr>
              <a:buSzPct val="76000"/>
              <a:defRPr/>
            </a:pPr>
            <a:r>
              <a:rPr lang="ru-RU" sz="1600" b="1" u="sng" dirty="0" smtClean="0">
                <a:solidFill>
                  <a:srgbClr val="990000"/>
                </a:solidFill>
                <a:latin typeface="Century Gothic"/>
              </a:rPr>
              <a:t> ул.  </a:t>
            </a:r>
            <a:r>
              <a:rPr lang="ru-RU" sz="1600" b="1" u="sng" dirty="0" err="1" smtClean="0">
                <a:solidFill>
                  <a:srgbClr val="990000"/>
                </a:solidFill>
                <a:latin typeface="Century Gothic"/>
              </a:rPr>
              <a:t>Джаудата</a:t>
            </a:r>
            <a:r>
              <a:rPr lang="ru-RU" sz="1600" b="1" u="sng" dirty="0" smtClean="0">
                <a:solidFill>
                  <a:srgbClr val="990000"/>
                </a:solidFill>
                <a:latin typeface="Century Gothic"/>
              </a:rPr>
              <a:t> </a:t>
            </a:r>
            <a:r>
              <a:rPr lang="ru-RU" sz="1600" b="1" u="sng" dirty="0" err="1" smtClean="0">
                <a:solidFill>
                  <a:srgbClr val="990000"/>
                </a:solidFill>
                <a:latin typeface="Century Gothic"/>
              </a:rPr>
              <a:t>Файзи</a:t>
            </a:r>
            <a:r>
              <a:rPr lang="ru-RU" sz="1600" b="1" u="sng" dirty="0" smtClean="0">
                <a:solidFill>
                  <a:srgbClr val="990000"/>
                </a:solidFill>
                <a:latin typeface="Century Gothic"/>
              </a:rPr>
              <a:t>, 13</a:t>
            </a:r>
          </a:p>
          <a:p>
            <a:pPr marL="0" lvl="0">
              <a:lnSpc>
                <a:spcPct val="80000"/>
              </a:lnSpc>
              <a:spcBef>
                <a:spcPct val="20000"/>
              </a:spcBef>
              <a:buClr>
                <a:srgbClr val="94C600"/>
              </a:buClr>
              <a:buSzPct val="76000"/>
              <a:defRPr/>
            </a:pPr>
            <a:r>
              <a:rPr lang="ru-RU" sz="1600" b="1" u="sng" dirty="0" smtClean="0">
                <a:solidFill>
                  <a:srgbClr val="990000"/>
                </a:solidFill>
                <a:latin typeface="Century Gothic"/>
              </a:rPr>
              <a:t>тел. (843) 276-46-39, </a:t>
            </a:r>
          </a:p>
          <a:p>
            <a:pPr marL="0" lvl="0">
              <a:lnSpc>
                <a:spcPct val="80000"/>
              </a:lnSpc>
              <a:spcBef>
                <a:spcPct val="20000"/>
              </a:spcBef>
              <a:buClr>
                <a:srgbClr val="94C600"/>
              </a:buClr>
              <a:buSzPct val="76000"/>
              <a:defRPr/>
            </a:pPr>
            <a:r>
              <a:rPr lang="ru-RU" sz="1600" b="1" u="sng" dirty="0" smtClean="0">
                <a:solidFill>
                  <a:srgbClr val="990000"/>
                </a:solidFill>
                <a:latin typeface="Century Gothic"/>
              </a:rPr>
              <a:t>факс (843) 276-22-24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6547"/>
            <a:ext cx="390487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 descr="Изображение 0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6"/>
            <a:ext cx="3744416" cy="249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73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320"/>
            <a:ext cx="7890080" cy="639504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>Лицензия </a:t>
            </a:r>
            <a: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>на осуществление </a:t>
            </a: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/>
            </a:r>
            <a:b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>образовательной </a:t>
            </a:r>
            <a: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>деятельности</a:t>
            </a:r>
            <a:b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/>
            </a:r>
            <a:b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  <a:t>Приложение </a:t>
            </a:r>
            <a: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  <a:t>к лицензии</a:t>
            </a:r>
            <a:b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  <a:t/>
            </a:r>
            <a:b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</a:br>
            <a: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  <a:t/>
            </a:r>
            <a:b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  <a:t/>
            </a:r>
            <a:b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Aharoni" pitchFamily="2" charset="-79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/>
            </a:r>
            <a:b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/>
            </a:r>
            <a:br>
              <a:rPr lang="ru-RU" altLang="ru-RU" sz="16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/>
            </a:r>
            <a:br>
              <a:rPr lang="ru-RU" altLang="ru-RU" sz="16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>Лицензия </a:t>
            </a:r>
            <a:r>
              <a:rPr lang="ru-RU" sz="1800" b="1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>на ведение медицинской деятельности</a:t>
            </a:r>
            <a:r>
              <a:rPr lang="ru-RU" sz="1800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B050"/>
                </a:solidFill>
                <a:effectLst/>
                <a:latin typeface="Century Gothic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7" descr="C:\Users\Пользователь\Desktop\сайт 2\сайт\2014-12-22 Э.Дж.1\лиценз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875943"/>
            <a:ext cx="1965960" cy="270163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5705"/>
            <a:ext cx="1914525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121" y="404664"/>
            <a:ext cx="1908175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402" y="3717032"/>
            <a:ext cx="1872208" cy="25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20072" y="3140168"/>
            <a:ext cx="36792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B050"/>
                </a:solidFill>
                <a:latin typeface="Century Gothic"/>
              </a:rPr>
              <a:t>Свидетельство об аккредитации</a:t>
            </a:r>
          </a:p>
        </p:txBody>
      </p:sp>
    </p:spTree>
    <p:extLst>
      <p:ext uri="{BB962C8B-B14F-4D97-AF65-F5344CB8AC3E}">
        <p14:creationId xmlns:p14="http://schemas.microsoft.com/office/powerpoint/2010/main" val="118896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1858536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КАДРОВОЕ ОБЕСПЕЧЕНИЕ</a:t>
            </a:r>
            <a:r>
              <a:rPr lang="ru-RU" sz="3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456451"/>
              </p:ext>
            </p:extLst>
          </p:nvPr>
        </p:nvGraphicFramePr>
        <p:xfrm>
          <a:off x="1259633" y="1412778"/>
          <a:ext cx="7390654" cy="4293078"/>
        </p:xfrm>
        <a:graphic>
          <a:graphicData uri="http://schemas.openxmlformats.org/drawingml/2006/table">
            <a:tbl>
              <a:tblPr firstRow="1" firstCol="1" bandRow="1"/>
              <a:tblGrid>
                <a:gridCol w="2881332"/>
                <a:gridCol w="1534497"/>
                <a:gridCol w="1534497"/>
                <a:gridCol w="1440328"/>
              </a:tblGrid>
              <a:tr h="72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Сведения о кадрах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Основные работники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% отношении общей численности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Всего педагогических работников в учреждении, из них имеют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Высшее профессиональное образование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Среднее профессиональное образование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Начальное профессиональное образование или среднее общее образование/ из них обучаются заочно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Квалификационные категории, в т.ч.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Высшую категорию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Первую категорию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61,5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СЗД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неатестованные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Государственные награды, почетные звания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Отраслевые нагрудные знаки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84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algn="ctr" fontAlgn="base">
              <a:spcAft>
                <a:spcPct val="0"/>
              </a:spcAft>
              <a:tabLst>
                <a:tab pos="6119813" algn="l"/>
              </a:tabLs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Результативность участия коллектива детского сада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конкурсах различного уровня в текущем учебном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531264"/>
          </a:xfrm>
        </p:spPr>
        <p:txBody>
          <a:bodyPr>
            <a:normAutofit/>
          </a:bodyPr>
          <a:lstStyle/>
          <a:p>
            <a:pPr marL="0" marR="215900" lvl="0" algn="just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</a:pP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Все педагоги детского сада принимали участие и становились победителями и призерами в очных и заочных конкурсах различного уровня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Таких как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Педагоги детского сада принимали участие в очных и заочных конкурсах различного уровня. Таких как: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25"/>
              </a:spcAft>
              <a:tabLst>
                <a:tab pos="180340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1.Республиканский конкурс дидактических игр «Игра как средство поликультурного воспитания детей дошкольного возраста» - диплом 3 степени.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25"/>
              </a:spcAft>
              <a:tabLst>
                <a:tab pos="180340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2.Всероссийский конкурс  педагогического мастерства «Солнечные лучики»-2022, 3 место.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25"/>
              </a:spcAft>
              <a:tabLst>
                <a:tab pos="180340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3.Республиканский педагогический центр «Тат-конкурс» «Весна Победы», 2 место.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marR="215900" lvl="0" algn="just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</a:pPr>
            <a:endParaRPr lang="ru-RU" sz="18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215900" lvl="0" algn="just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</a:pP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941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836712"/>
            <a:ext cx="6400800" cy="5544616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485"/>
              </a:spcAft>
            </a:pP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 период 2022 года опыт работы детского сада был представлен на республиканском уровне:</a:t>
            </a:r>
            <a: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в рамках реализации дополнительной профессиональной программы повышения квалификации воспитателей, организованных ДОО ГАОУ ДПО «Институт развития образования Республики Татарстан») по теме: «Психолого-педагогическое сопровождение детей раннего и дошкольного возраста»;</a:t>
            </a:r>
            <a: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в рамках реализации дополнительной профессиональной программы повышения квалификации воспитателей, организованных ДОО ГАОУ ДПО «Институт развития образования Республики Татарстан») по теме: «Мониторинг оценки качества полилингвальной образовательной среды в ДОУ»;</a:t>
            </a:r>
            <a: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в рамках реализации дополнительной профессиональной программы повышения квалификации воспитателей, организованных ФГАОУ ВО КФУ по теме: «Взаимодействие детского сада и семьи по вопросам воспитания, обучения и развития детей первых трех лет жизни»</a:t>
            </a:r>
            <a: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в рамках реализации дополнительной профессиональной программы повышения квалификации музыкальных руководителей, организованных ФГАОУ ВО КФУ по теме: «Формирование социально-нормативных возрастных характеристик детей дошкольного возраста в процессе игровой деятельности» на базе 109 детского сада. Выступление музыкальных руководителей: </a:t>
            </a:r>
            <a:r>
              <a:rPr lang="ru-RU" sz="1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Загретдиновой</a:t>
            </a: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А.М. и Трофимовой Н.Ю., учителей-логопедов: </a:t>
            </a:r>
            <a:r>
              <a:rPr lang="ru-RU" sz="1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Бурмистровой</a:t>
            </a:r>
            <a:r>
              <a:rPr lang="ru-RU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А.О. и Нафиковой Р.Р.</a:t>
            </a:r>
            <a: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200" b="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12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260648"/>
            <a:ext cx="6400800" cy="576064"/>
          </a:xfrm>
        </p:spPr>
        <p:txBody>
          <a:bodyPr>
            <a:normAutofit/>
          </a:bodyPr>
          <a:lstStyle/>
          <a:p>
            <a:pPr marL="0" lvl="0">
              <a:lnSpc>
                <a:spcPct val="100000"/>
              </a:lnSpc>
              <a:buClrTx/>
              <a:buSzTx/>
            </a:pPr>
            <a:r>
              <a:rPr lang="ru-RU" sz="1800" b="1" i="1" dirty="0">
                <a:solidFill>
                  <a:schemeClr val="accent3"/>
                </a:solidFill>
                <a:latin typeface="Century Gothic"/>
              </a:rPr>
              <a:t>Опыт работы детского сада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23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06099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Мониторинг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на предмет оценки 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сформированности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предпосылок к учебной деятельности дошкольников – выпускников детского сада.</a:t>
            </a:r>
            <a:b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912834"/>
              </p:ext>
            </p:extLst>
          </p:nvPr>
        </p:nvGraphicFramePr>
        <p:xfrm>
          <a:off x="1547664" y="2132856"/>
          <a:ext cx="6624737" cy="1800200"/>
        </p:xfrm>
        <a:graphic>
          <a:graphicData uri="http://schemas.openxmlformats.org/drawingml/2006/table">
            <a:tbl>
              <a:tblPr firstRow="1" firstCol="1" bandRow="1"/>
              <a:tblGrid>
                <a:gridCol w="1302063"/>
                <a:gridCol w="1302063"/>
                <a:gridCol w="1302063"/>
                <a:gridCol w="1302899"/>
                <a:gridCol w="1415649"/>
              </a:tblGrid>
              <a:tr h="9001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обслед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Ниже среднего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Низкий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415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714520"/>
          </a:xfrm>
        </p:spPr>
        <p:txBody>
          <a:bodyPr>
            <a:normAutofit fontScale="90000"/>
          </a:bodyPr>
          <a:lstStyle/>
          <a:p>
            <a:pPr lvl="0" indent="6350" fontAlgn="base">
              <a:spcAft>
                <a:spcPct val="0"/>
              </a:spcAft>
            </a:pP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Мониторинг освоения образовательной программы,</a:t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проведенный по методике Верещагиной: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dirty="0">
                <a:solidFill>
                  <a:srgbClr val="FF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2400" dirty="0">
                <a:solidFill>
                  <a:srgbClr val="FF0000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368189"/>
              </p:ext>
            </p:extLst>
          </p:nvPr>
        </p:nvGraphicFramePr>
        <p:xfrm>
          <a:off x="1403648" y="1412778"/>
          <a:ext cx="6819601" cy="3279873"/>
        </p:xfrm>
        <a:graphic>
          <a:graphicData uri="http://schemas.openxmlformats.org/drawingml/2006/table">
            <a:tbl>
              <a:tblPr firstRow="1" firstCol="1" bandRow="1"/>
              <a:tblGrid>
                <a:gridCol w="611276"/>
                <a:gridCol w="1038017"/>
                <a:gridCol w="1118202"/>
                <a:gridCol w="1118202"/>
                <a:gridCol w="707388"/>
                <a:gridCol w="1113258"/>
                <a:gridCol w="1113258"/>
              </a:tblGrid>
              <a:tr h="1220240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Познавательное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Социально-коммуникативное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Речевое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Физическое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indent="63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Художественно-эстетическое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22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53">
                <a:tc gridSpan="7">
                  <a:txBody>
                    <a:bodyPr/>
                    <a:lstStyle/>
                    <a:p>
                      <a:pPr marR="742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065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28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268902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000" b="1" i="1" dirty="0">
                <a:solidFill>
                  <a:srgbClr val="FF0000"/>
                </a:solidFill>
                <a:effectLst/>
                <a:latin typeface="Century Gothic"/>
                <a:ea typeface="+mn-ea"/>
                <a:cs typeface="+mn-cs"/>
              </a:rPr>
              <a:t>Воспитателем по обучению детей татарскому языку проводилась диагностики по  обучению детей татарскому (родному) языку:</a:t>
            </a:r>
            <a:br>
              <a:rPr lang="ru-RU" sz="2000" b="1" i="1" dirty="0">
                <a:solidFill>
                  <a:srgbClr val="FF0000"/>
                </a:solidFill>
                <a:effectLst/>
                <a:latin typeface="Century Gothic"/>
                <a:ea typeface="+mn-ea"/>
                <a:cs typeface="+mn-cs"/>
              </a:rPr>
            </a:b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958952"/>
              </p:ext>
            </p:extLst>
          </p:nvPr>
        </p:nvGraphicFramePr>
        <p:xfrm>
          <a:off x="1979711" y="2996952"/>
          <a:ext cx="5742524" cy="1166616"/>
        </p:xfrm>
        <a:graphic>
          <a:graphicData uri="http://schemas.openxmlformats.org/drawingml/2006/table">
            <a:tbl>
              <a:tblPr firstRow="1" firstCol="1" bandRow="1"/>
              <a:tblGrid>
                <a:gridCol w="2871262"/>
                <a:gridCol w="2871262"/>
              </a:tblGrid>
              <a:tr h="388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13,2%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86,8%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НИЖЕ СРЕДНЕГО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32560" y="2387810"/>
            <a:ext cx="208480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Старшие группы: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954986"/>
              </p:ext>
            </p:extLst>
          </p:nvPr>
        </p:nvGraphicFramePr>
        <p:xfrm>
          <a:off x="1979712" y="4941168"/>
          <a:ext cx="5760640" cy="1224135"/>
        </p:xfrm>
        <a:graphic>
          <a:graphicData uri="http://schemas.openxmlformats.org/drawingml/2006/table">
            <a:tbl>
              <a:tblPr firstRow="1" firstCol="1" bandRow="1"/>
              <a:tblGrid>
                <a:gridCol w="2880320"/>
                <a:gridCol w="2880320"/>
              </a:tblGrid>
              <a:tr h="408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27,7 %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70,3 %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НИЖЕ СРЕДНЕГО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87624" y="4255150"/>
            <a:ext cx="328384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Подготовительные  группы: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499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16632"/>
            <a:ext cx="7406640" cy="1440160"/>
          </a:xfrm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Результативность участия воспитанников в конкурсах различного уровня 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текущем учебном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850064"/>
            <a:ext cx="7795592" cy="481929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25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Воспитанники детского сада приняли участие в очных и дистанционных конкурсах, где стали победителями и призерами: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«Поэтическая весна» - диплом 2 степени;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«Юный архитектор», 3 место в районном этапе городского конкурса;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</a:t>
            </a:r>
            <a:r>
              <a:rPr lang="ru-RU" dirty="0" err="1">
                <a:latin typeface="Times New Roman"/>
                <a:ea typeface="Times New Roman"/>
              </a:rPr>
              <a:t>Селетле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Балачак</a:t>
            </a:r>
            <a:r>
              <a:rPr lang="ru-RU" dirty="0">
                <a:latin typeface="Times New Roman"/>
                <a:ea typeface="Times New Roman"/>
              </a:rPr>
              <a:t>», Победители в районном этапе конкурса;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«По страницам живой классики», диплом 3 степени в районном этапе городского конкурса чтецов;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«Звездный билет», диплом 3 степени в районном этапе городского конкурса;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«Татар кызчыгы-2022», 3 место в районном этапе городского конкурса;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«Весенний звездопад-2022», диплом 3 степени;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Республиканская олимпиада «Юный эрудит», дипломант 3 степени;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Наши воспитанники являются победителями открытой олимпиады для дошкольников «Умка»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 Всероссийской заочной акции «Физическая культура и спорт-альтернатива пагубным привычкам», призеры;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«Мирное небо. Салют победы» международный многожанровый конкурс, диплом лауреат 2 степени.</a:t>
            </a:r>
            <a:endParaRPr lang="ru-RU" dirty="0"/>
          </a:p>
          <a:p>
            <a:pPr marL="446088" lvl="2" indent="-228600" algn="just"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/>
                <a:ea typeface="Times New Roman"/>
              </a:rPr>
              <a:t>«</a:t>
            </a:r>
            <a:r>
              <a:rPr lang="ru-RU" dirty="0" err="1">
                <a:latin typeface="Times New Roman"/>
                <a:ea typeface="Times New Roman"/>
              </a:rPr>
              <a:t>Сайяр</a:t>
            </a:r>
            <a:r>
              <a:rPr lang="ru-RU" dirty="0">
                <a:latin typeface="Times New Roman"/>
                <a:ea typeface="Times New Roman"/>
              </a:rPr>
              <a:t>» - Гран-при.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47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60648"/>
            <a:ext cx="7674056" cy="5987752"/>
          </a:xfrm>
        </p:spPr>
        <p:txBody>
          <a:bodyPr>
            <a:normAutofit lnSpcReduction="10000"/>
          </a:bodyPr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Программы, реализуемые на платной основе.</a:t>
            </a:r>
            <a:endParaRPr lang="ru-RU" sz="18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В детском саду реализуются программы на платной основе следующего вида: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1.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«Ритмическая мозаика»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– совершенствование ритмического, тембрового и динамического восприятия музыки и движения (2 занятия в неделю по 15-30 минут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2.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«В мире звуков»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– выявление, профилактика, коррекция речевых нарушений (2 занятия в неделю по 20-30 минут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3. </a:t>
            </a:r>
            <a:r>
              <a:rPr lang="ru-RU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«Занимательный английский»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знакомство и приобщение к иностранному языку (2 занятия в неделю по 15-30 минут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4.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Предшкольная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подготовка»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комплексное развитие всех компонентов устной и письменной речи, математических навыков (2 занятия в неделю по 20-30 минут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5.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Здравики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научить детей заботиться о своём здоровье с помощью специальных упражнений </a:t>
            </a:r>
            <a:r>
              <a:rPr lang="ru-RU" sz="1800" dirty="0" err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хатхи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-йоге и правил индивидуального поведения, направленных на поддержание чистоты тела (2 занятия в неделю по 15-30 минут в зависимости от возрастной группы</a:t>
            </a:r>
            <a:r>
              <a:rPr lang="ru-RU" sz="18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103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32656"/>
            <a:ext cx="7579568" cy="6336704"/>
          </a:xfrm>
        </p:spPr>
        <p:txBody>
          <a:bodyPr>
            <a:normAutofit/>
          </a:bodyPr>
          <a:lstStyle/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6.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Мукасолька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развитие творческих способностей детей в процессе создания поделок из соленого теста (2 занятия в неделю по 10-15 минут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7.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«Музыкальные 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шумелочки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-развитие умения детей исполнять на детских музыкальных инструментах, соблюдая ритм, динамику и темп (2 занятия в неделю по 25-30 минут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8.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«Веселый язычок» 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(2 занятия в неделю по 15-20 мнут в зависимости от возрастной группы);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9.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«Кислородный коктейль»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профилактика ОРВИ, профилактика заболеваний органов дыхания;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10.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Спелеокамера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профилактика ОРВИ;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11.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«УФО (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ультро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-фиолетовое облучение)»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- профилактика ОРЗ (по назначению врача);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12.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«Ингаляция»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профилактика ОРЗ (по назначению врача).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13. 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«Присмотр и уход за ребенком» </a:t>
            </a:r>
            <a:r>
              <a:rPr lang="ru-RU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присмотр и уход за воспитанником детского сада, включающую в себя комплекс мер по организации хозяйственно-бытового обеспечения, обеспечения соблюдения личной гигиены воспитанника, в утреннее время с 7.00 до 7.30 и (или) вечернее время с 18.00-19.00.</a:t>
            </a:r>
            <a:endParaRPr lang="ru-RU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269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76864" cy="63227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260647"/>
            <a:ext cx="3090133" cy="2319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3995597" cy="2247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7450">
            <a:off x="1315649" y="2696377"/>
            <a:ext cx="2358832" cy="3142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583" y="2994906"/>
            <a:ext cx="3783753" cy="27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3070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156</TotalTime>
  <Words>905</Words>
  <Application>Microsoft Office PowerPoint</Application>
  <PresentationFormat>Экран (4:3)</PresentationFormat>
  <Paragraphs>171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Муниципальное автономное дошкольное образовательное учреждение «Детский сад № 181 комбинированного вида»  Советского района г. Казани</vt:lpstr>
      <vt:lpstr>      Лицензия на осуществление  образовательной деятельности  Приложение к лицензии       Лицензия на ведение медицинской деятельности </vt:lpstr>
      <vt:lpstr>КАДРОВОЕ ОБЕСПЕЧЕНИЕ </vt:lpstr>
      <vt:lpstr>Результативность участия коллектива детского сада в конкурсах различного уровня в текущем учебном году </vt:lpstr>
      <vt:lpstr>За период 2022 года опыт работы детского сада был представлен на республиканском уровне: - в рамках реализации дополнительной профессиональной программы повышения квалификации воспитателей, организованных ДОО ГАОУ ДПО «Институт развития образования Республики Татарстан») по теме: «Психолого-педагогическое сопровождение детей раннего и дошкольного возраста»; - в рамках реализации дополнительной профессиональной программы повышения квалификации воспитателей, организованных ДОО ГАОУ ДПО «Институт развития образования Республики Татарстан») по теме: «Мониторинг оценки качества полилингвальной образовательной среды в ДОУ»; - в рамках реализации дополнительной профессиональной программы повышения квалификации воспитателей, организованных ФГАОУ ВО КФУ по теме: «Взаимодействие детского сада и семьи по вопросам воспитания, обучения и развития детей первых трех лет жизни» - в рамках реализации дополнительной профессиональной программы повышения квалификации музыкальных руководителей, организованных ФГАОУ ВО КФУ по теме: «Формирование социально-нормативных возрастных характеристик детей дошкольного возраста в процессе игровой деятельности» на базе 109 детского сада. Выступление музыкальных руководителей: Загретдиновой А.М. и Трофимовой Н.Ю., учителей-логопедов: Бурмистровой А.О. и Нафиковой Р.Р. </vt:lpstr>
      <vt:lpstr>           Мониторинг на предмет оценки сформированности предпосылок к учебной деятельности дошкольников – выпускников детского сада. </vt:lpstr>
      <vt:lpstr>Мониторинг освоения образовательной программы,  проведенный по методике Верещагиной:  </vt:lpstr>
      <vt:lpstr>Воспитателем по обучению детей татарскому языку проводилась диагностики по  обучению детей татарскому (родному) языку: </vt:lpstr>
      <vt:lpstr>Результативность участия воспитанников в конкурсах различного уровня  в текущем учебном году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«Детский сад № 181 комбинированного вида»  Советского района г. Казани</dc:title>
  <dc:creator>181</dc:creator>
  <cp:lastModifiedBy>181</cp:lastModifiedBy>
  <cp:revision>7</cp:revision>
  <dcterms:created xsi:type="dcterms:W3CDTF">2023-12-05T10:32:54Z</dcterms:created>
  <dcterms:modified xsi:type="dcterms:W3CDTF">2023-12-05T13:09:25Z</dcterms:modified>
</cp:coreProperties>
</file>